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58" r:id="rId2"/>
    <p:sldId id="261" r:id="rId3"/>
    <p:sldId id="268" r:id="rId4"/>
    <p:sldId id="263" r:id="rId5"/>
    <p:sldId id="274" r:id="rId6"/>
    <p:sldId id="275" r:id="rId7"/>
    <p:sldId id="269" r:id="rId8"/>
    <p:sldId id="270" r:id="rId9"/>
    <p:sldId id="276" r:id="rId10"/>
    <p:sldId id="271" r:id="rId11"/>
    <p:sldId id="280" r:id="rId12"/>
    <p:sldId id="272" r:id="rId13"/>
    <p:sldId id="281" r:id="rId14"/>
    <p:sldId id="273" r:id="rId15"/>
    <p:sldId id="279" r:id="rId16"/>
    <p:sldId id="277" r:id="rId17"/>
    <p:sldId id="278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55" autoAdjust="0"/>
    <p:restoredTop sz="85696" autoAdjust="0"/>
  </p:normalViewPr>
  <p:slideViewPr>
    <p:cSldViewPr snapToGrid="0">
      <p:cViewPr varScale="1">
        <p:scale>
          <a:sx n="62" d="100"/>
          <a:sy n="62" d="100"/>
        </p:scale>
        <p:origin x="3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7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4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59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7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97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of value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6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3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0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7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9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7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31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7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8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71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12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9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29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2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7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7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12D574-25AB-4ED9-A06D-4279CBFE712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FBE95E-9360-4856-B5BA-33A903497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6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vanderworld/751626804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hyperlink" Target="https://public.tableau.com/profile/rajesh.paul#!/vizhome/ValueStockPickerwithtest/StockPicker?publish=yes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rajesh.paul#!/vizhome/ValueStockPickerwithouttestdata/StockPicker?publish=ye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hyperlink" Target="https://www.flickr.com/photos/vanderworld/7516268048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3999" y="1942353"/>
            <a:ext cx="5177701" cy="132907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Using machine learning to aid Value Investing decisions.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501228" y="4171132"/>
            <a:ext cx="4514502" cy="504682"/>
          </a:xfrm>
        </p:spPr>
        <p:txBody>
          <a:bodyPr>
            <a:normAutofit/>
          </a:bodyPr>
          <a:lstStyle/>
          <a:p>
            <a:pPr algn="l"/>
            <a:r>
              <a:rPr lang="fi-FI" sz="1900" dirty="0">
                <a:solidFill>
                  <a:schemeClr val="bg1"/>
                </a:solidFill>
              </a:rPr>
              <a:t>Samuel Appiah, Rajesh Paul, Prasanth Duvvur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36051-EA64-4130-BA6A-DC8FE04AD15D}"/>
              </a:ext>
            </a:extLst>
          </p:cNvPr>
          <p:cNvSpPr txBox="1"/>
          <p:nvPr/>
        </p:nvSpPr>
        <p:spPr>
          <a:xfrm>
            <a:off x="3697983" y="5528661"/>
            <a:ext cx="220445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flickr.com/photos/vanderworld/75162680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/2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9" name="Picture 8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A8A501F9-5635-45EB-BF5D-C49205961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15" y="3810088"/>
            <a:ext cx="2984313" cy="14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963-16B8-4832-8445-E0AF21AD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1810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7ABF-FC62-494C-A64A-4DAE4A5F4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28874"/>
            <a:ext cx="9791699" cy="34469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For investment purposes, investors want to go for 3yr time frame. The reason we chose first_year_return, </a:t>
            </a:r>
            <a:r>
              <a:rPr lang="en-US" dirty="0" err="1">
                <a:solidFill>
                  <a:schemeClr val="bg2"/>
                </a:solidFill>
              </a:rPr>
              <a:t>third_year_return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five_year_return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r>
              <a:rPr lang="en-US" dirty="0">
                <a:solidFill>
                  <a:schemeClr val="bg2"/>
                </a:solidFill>
              </a:rPr>
              <a:t>Imported all the necessary models needed to test and train our data</a:t>
            </a:r>
          </a:p>
          <a:p>
            <a:r>
              <a:rPr lang="en-US" dirty="0">
                <a:solidFill>
                  <a:schemeClr val="bg2"/>
                </a:solidFill>
              </a:rPr>
              <a:t>These data were tested and trained with target dates and ending train date results below:</a:t>
            </a:r>
          </a:p>
          <a:p>
            <a:r>
              <a:rPr lang="en-US" dirty="0" err="1">
                <a:solidFill>
                  <a:schemeClr val="bg2"/>
                </a:solidFill>
              </a:rPr>
              <a:t>one_year_return</a:t>
            </a:r>
            <a:r>
              <a:rPr lang="en-US" dirty="0">
                <a:solidFill>
                  <a:schemeClr val="bg2"/>
                </a:solidFill>
              </a:rPr>
              <a:t> with 8%Normal Neural Network - Loss: 0.5728785550486285, Accuracy: 0.8232628389787818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36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E460-BA3B-444D-A0DC-CCC9BD90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8BEA6-4956-4096-8D96-BDA660B6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three_year_return</a:t>
            </a:r>
            <a:r>
              <a:rPr lang="en-US" dirty="0"/>
              <a:t> with 24%Normal Neural Network - Loss: 0.651173338789234, Accuracy: 0.5362537769752687</a:t>
            </a:r>
          </a:p>
          <a:p>
            <a:r>
              <a:rPr lang="en-US" dirty="0" err="1"/>
              <a:t>ive_year_return</a:t>
            </a:r>
            <a:r>
              <a:rPr lang="en-US" dirty="0"/>
              <a:t> with 40%Normal Neural Network - Loss: 0.7562458124405668, Accuracy: 0.5468277942017846</a:t>
            </a:r>
          </a:p>
        </p:txBody>
      </p:sp>
    </p:spTree>
    <p:extLst>
      <p:ext uri="{BB962C8B-B14F-4D97-AF65-F5344CB8AC3E}">
        <p14:creationId xmlns:p14="http://schemas.microsoft.com/office/powerpoint/2010/main" val="2102702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6700-4BF6-4792-819C-32539D06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Deep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C6CAA-68E0-4596-B56E-7CDE2FE12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190280" cy="33189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Based on the data trained and tested, the following are the results generated from the deep model networks: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/>
                </a:solidFill>
              </a:rPr>
              <a:t>one_year_return</a:t>
            </a:r>
            <a:r>
              <a:rPr lang="en-US" dirty="0">
                <a:solidFill>
                  <a:schemeClr val="bg2"/>
                </a:solidFill>
              </a:rPr>
              <a:t> with 8%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Deep Neural Network - Loss: 0.5736396660257322, Accuracy: 0.7719033232628398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/>
                </a:solidFill>
              </a:rPr>
              <a:t>Two_year_return</a:t>
            </a: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Deep Neural Network - Loss: 0.6465942139351836, Accuracy: 0.6404833836858006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06DD7-D85A-4311-98D5-4D23A0B84EE3}"/>
              </a:ext>
            </a:extLst>
          </p:cNvPr>
          <p:cNvSpPr txBox="1"/>
          <p:nvPr/>
        </p:nvSpPr>
        <p:spPr>
          <a:xfrm>
            <a:off x="7656163" y="2820692"/>
            <a:ext cx="3766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deep_model.compile</a:t>
            </a:r>
            <a:r>
              <a:rPr lang="en-US" dirty="0">
                <a:solidFill>
                  <a:schemeClr val="bg1"/>
                </a:solidFill>
              </a:rPr>
              <a:t>(optimizer='</a:t>
            </a:r>
            <a:r>
              <a:rPr lang="en-US" dirty="0" err="1">
                <a:solidFill>
                  <a:schemeClr val="bg1"/>
                </a:solidFill>
              </a:rPr>
              <a:t>adam</a:t>
            </a:r>
            <a:r>
              <a:rPr lang="en-US" dirty="0">
                <a:solidFill>
                  <a:schemeClr val="bg1"/>
                </a:solidFill>
              </a:rPr>
              <a:t>',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loss='</a:t>
            </a:r>
            <a:r>
              <a:rPr lang="en-US" dirty="0" err="1">
                <a:solidFill>
                  <a:schemeClr val="bg1"/>
                </a:solidFill>
              </a:rPr>
              <a:t>categorical_crossentropy</a:t>
            </a:r>
            <a:r>
              <a:rPr lang="en-US" dirty="0">
                <a:solidFill>
                  <a:schemeClr val="bg1"/>
                </a:solidFill>
              </a:rPr>
              <a:t>',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metrics=['accuracy'])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deep_model.fit</a:t>
            </a:r>
            <a:r>
              <a:rPr lang="en-US" dirty="0">
                <a:solidFill>
                  <a:schemeClr val="bg1"/>
                </a:solidFill>
              </a:rPr>
              <a:t>(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X_train_scaled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y_train_categorical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</a:rPr>
              <a:t>    epochs=100,</a:t>
            </a:r>
          </a:p>
          <a:p>
            <a:r>
              <a:rPr lang="en-US" dirty="0">
                <a:solidFill>
                  <a:schemeClr val="bg1"/>
                </a:solidFill>
              </a:rPr>
              <a:t>    shuffle=True,</a:t>
            </a:r>
          </a:p>
          <a:p>
            <a:r>
              <a:rPr lang="en-US" dirty="0">
                <a:solidFill>
                  <a:schemeClr val="bg1"/>
                </a:solidFill>
              </a:rPr>
              <a:t>    verbose=2</a:t>
            </a:r>
          </a:p>
          <a:p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5639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9381-6E0A-4D2F-A6E4-8708DECD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Deep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92229-A6D3-4075-87E7-E75E672E6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4190998" cy="2154553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Three_year_return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Deep Neural Network - Loss: 0.7590607845891278, Accuracy: 0.563444108671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BDA33-A594-413C-B220-D484B2C03C5C}"/>
              </a:ext>
            </a:extLst>
          </p:cNvPr>
          <p:cNvSpPr txBox="1"/>
          <p:nvPr/>
        </p:nvSpPr>
        <p:spPr>
          <a:xfrm>
            <a:off x="5873857" y="2574152"/>
            <a:ext cx="5176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deep_model</a:t>
            </a:r>
            <a:r>
              <a:rPr lang="en-US" dirty="0">
                <a:solidFill>
                  <a:schemeClr val="bg1"/>
                </a:solidFill>
              </a:rPr>
              <a:t> = Sequential()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deep_model.add</a:t>
            </a:r>
            <a:r>
              <a:rPr lang="en-US" dirty="0">
                <a:solidFill>
                  <a:schemeClr val="bg1"/>
                </a:solidFill>
              </a:rPr>
              <a:t>(Dense(units=6, activation='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', </a:t>
            </a:r>
            <a:r>
              <a:rPr lang="en-US" dirty="0" err="1">
                <a:solidFill>
                  <a:schemeClr val="bg1"/>
                </a:solidFill>
              </a:rPr>
              <a:t>input_dim</a:t>
            </a:r>
            <a:r>
              <a:rPr lang="en-US" dirty="0">
                <a:solidFill>
                  <a:schemeClr val="bg1"/>
                </a:solidFill>
              </a:rPr>
              <a:t>=16))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deep_model.add</a:t>
            </a:r>
            <a:r>
              <a:rPr lang="en-US" dirty="0">
                <a:solidFill>
                  <a:schemeClr val="bg1"/>
                </a:solidFill>
              </a:rPr>
              <a:t>(Dense(units=6, activation='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'))</a:t>
            </a:r>
          </a:p>
          <a:p>
            <a:r>
              <a:rPr lang="en-US" dirty="0" err="1">
                <a:solidFill>
                  <a:schemeClr val="bg1"/>
                </a:solidFill>
              </a:rPr>
              <a:t>deep_model.add</a:t>
            </a:r>
            <a:r>
              <a:rPr lang="en-US" dirty="0">
                <a:solidFill>
                  <a:schemeClr val="bg1"/>
                </a:solidFill>
              </a:rPr>
              <a:t>(Dense(units=2, activation='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75874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6BDE-7063-4F0C-AC7C-78DDAEA2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Univariate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541C-933A-425E-AC7C-FF077F09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was not 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1E6CA-512F-478F-B41E-83CBE95AB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3133674"/>
            <a:ext cx="2864465" cy="2876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926BB-4D4E-4E95-824C-B50AB122D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84" y="3133674"/>
            <a:ext cx="3054454" cy="2876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D1445-E5FB-492C-9E2D-119C25217110}"/>
              </a:ext>
            </a:extLst>
          </p:cNvPr>
          <p:cNvSpPr txBox="1"/>
          <p:nvPr/>
        </p:nvSpPr>
        <p:spPr>
          <a:xfrm>
            <a:off x="7361696" y="3301139"/>
            <a:ext cx="40295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err="1">
                <a:solidFill>
                  <a:schemeClr val="bg1"/>
                </a:solidFill>
              </a:rPr>
              <a:t>sklearn.linear_model</a:t>
            </a:r>
            <a:r>
              <a:rPr lang="en-US" dirty="0">
                <a:solidFill>
                  <a:schemeClr val="bg1"/>
                </a:solidFill>
              </a:rPr>
              <a:t> import </a:t>
            </a:r>
            <a:r>
              <a:rPr lang="en-US" dirty="0" err="1">
                <a:solidFill>
                  <a:schemeClr val="bg1"/>
                </a:solidFill>
              </a:rPr>
              <a:t>LinearRegression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model = </a:t>
            </a:r>
            <a:r>
              <a:rPr lang="en-US" dirty="0" err="1">
                <a:solidFill>
                  <a:schemeClr val="bg1"/>
                </a:solidFill>
              </a:rPr>
              <a:t>LinearRegression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X=</a:t>
            </a:r>
            <a:r>
              <a:rPr lang="en-US" dirty="0" err="1">
                <a:solidFill>
                  <a:schemeClr val="bg1"/>
                </a:solidFill>
              </a:rPr>
              <a:t>X.reshape</a:t>
            </a:r>
            <a:r>
              <a:rPr lang="en-US" dirty="0">
                <a:solidFill>
                  <a:schemeClr val="bg1"/>
                </a:solidFill>
              </a:rPr>
              <a:t>(-1, 1)</a:t>
            </a:r>
          </a:p>
          <a:p>
            <a:r>
              <a:rPr lang="en-US" dirty="0" err="1">
                <a:solidFill>
                  <a:schemeClr val="bg1"/>
                </a:solidFill>
              </a:rPr>
              <a:t>model.fit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X,y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93893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CB0E-CD7D-43E0-A11B-D247A14E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Ensemble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32DD4-492E-4032-AAD3-1B156E5D9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299487" cy="331893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Decided on using a voting ensemble to combine results from the three selected models</a:t>
            </a:r>
          </a:p>
          <a:p>
            <a:r>
              <a:rPr lang="en-US" dirty="0">
                <a:solidFill>
                  <a:schemeClr val="bg1"/>
                </a:solidFill>
              </a:rPr>
              <a:t>Could not use </a:t>
            </a:r>
            <a:r>
              <a:rPr lang="en-US" dirty="0" err="1">
                <a:solidFill>
                  <a:schemeClr val="bg1"/>
                </a:solidFill>
              </a:rPr>
              <a:t>VotingClassifier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 Learn as it works only with </a:t>
            </a:r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ECA95-2E7D-4DC3-BE7E-A4E70EF77D0A}"/>
              </a:ext>
            </a:extLst>
          </p:cNvPr>
          <p:cNvSpPr txBox="1"/>
          <p:nvPr/>
        </p:nvSpPr>
        <p:spPr>
          <a:xfrm>
            <a:off x="5966848" y="2556932"/>
            <a:ext cx="5114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final_pred</a:t>
            </a:r>
            <a:r>
              <a:rPr lang="en-US" dirty="0">
                <a:solidFill>
                  <a:srgbClr val="0070C0"/>
                </a:solidFill>
              </a:rPr>
              <a:t> = </a:t>
            </a:r>
            <a:r>
              <a:rPr lang="en-US" dirty="0" err="1">
                <a:solidFill>
                  <a:srgbClr val="0070C0"/>
                </a:solidFill>
              </a:rPr>
              <a:t>np.array</a:t>
            </a:r>
            <a:r>
              <a:rPr lang="en-US" dirty="0">
                <a:solidFill>
                  <a:srgbClr val="0070C0"/>
                </a:solidFill>
              </a:rPr>
              <a:t>([])</a:t>
            </a:r>
          </a:p>
          <a:p>
            <a:r>
              <a:rPr lang="en-US" dirty="0">
                <a:solidFill>
                  <a:srgbClr val="0070C0"/>
                </a:solidFill>
              </a:rPr>
              <a:t>for 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 in range(0,len(</a:t>
            </a:r>
            <a:r>
              <a:rPr lang="en-US" dirty="0" err="1">
                <a:solidFill>
                  <a:srgbClr val="0070C0"/>
                </a:solidFill>
              </a:rPr>
              <a:t>X_test</a:t>
            </a:r>
            <a:r>
              <a:rPr lang="en-US" dirty="0">
                <a:solidFill>
                  <a:srgbClr val="0070C0"/>
                </a:solidFill>
              </a:rPr>
              <a:t>)):</a:t>
            </a:r>
          </a:p>
          <a:p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final_pred</a:t>
            </a:r>
            <a:r>
              <a:rPr lang="en-US" dirty="0">
                <a:solidFill>
                  <a:srgbClr val="0070C0"/>
                </a:solidFill>
              </a:rPr>
              <a:t> = </a:t>
            </a:r>
            <a:r>
              <a:rPr lang="en-US" dirty="0" err="1">
                <a:solidFill>
                  <a:srgbClr val="0070C0"/>
                </a:solidFill>
              </a:rPr>
              <a:t>np.append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final_pred</a:t>
            </a:r>
            <a:r>
              <a:rPr lang="en-US" dirty="0">
                <a:solidFill>
                  <a:srgbClr val="0070C0"/>
                </a:solidFill>
              </a:rPr>
              <a:t>, mode([</a:t>
            </a:r>
            <a:r>
              <a:rPr lang="en-US" dirty="0" err="1">
                <a:solidFill>
                  <a:srgbClr val="0070C0"/>
                </a:solidFill>
              </a:rPr>
              <a:t>rf_predictions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], </a:t>
            </a:r>
            <a:r>
              <a:rPr lang="en-US" dirty="0" err="1">
                <a:solidFill>
                  <a:srgbClr val="0070C0"/>
                </a:solidFill>
              </a:rPr>
              <a:t>knn_predictions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], </a:t>
            </a:r>
            <a:r>
              <a:rPr lang="en-US" dirty="0" err="1">
                <a:solidFill>
                  <a:srgbClr val="0070C0"/>
                </a:solidFill>
              </a:rPr>
              <a:t>dnn_predictions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]]))</a:t>
            </a:r>
          </a:p>
          <a:p>
            <a:r>
              <a:rPr lang="en-US" dirty="0" err="1">
                <a:solidFill>
                  <a:srgbClr val="0070C0"/>
                </a:solidFill>
              </a:rPr>
              <a:t>test_data_df</a:t>
            </a:r>
            <a:r>
              <a:rPr lang="en-US" dirty="0">
                <a:solidFill>
                  <a:srgbClr val="0070C0"/>
                </a:solidFill>
              </a:rPr>
              <a:t>['</a:t>
            </a:r>
            <a:r>
              <a:rPr lang="en-US" dirty="0" err="1">
                <a:solidFill>
                  <a:srgbClr val="0070C0"/>
                </a:solidFill>
              </a:rPr>
              <a:t>Ensemble_predicted_buys</a:t>
            </a:r>
            <a:r>
              <a:rPr lang="en-US" dirty="0">
                <a:solidFill>
                  <a:srgbClr val="0070C0"/>
                </a:solidFill>
              </a:rPr>
              <a:t>'] = </a:t>
            </a:r>
            <a:r>
              <a:rPr lang="en-US" dirty="0" err="1">
                <a:solidFill>
                  <a:srgbClr val="0070C0"/>
                </a:solidFill>
              </a:rPr>
              <a:t>final_pred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8A340-BA64-4086-A10A-6061F7F1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48" y="4460122"/>
            <a:ext cx="34766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57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3150-F317-423F-BBC8-C9A951D0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Picking Stocks (bear mkt 2009)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94D53A-763A-43AA-8C38-9F24AC3B7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6661" y="2546045"/>
            <a:ext cx="6378335" cy="3587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0D3BD-788C-4E3E-8B85-68998DB523FD}"/>
              </a:ext>
            </a:extLst>
          </p:cNvPr>
          <p:cNvSpPr txBox="1"/>
          <p:nvPr/>
        </p:nvSpPr>
        <p:spPr>
          <a:xfrm>
            <a:off x="595315" y="2448239"/>
            <a:ext cx="140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5"/>
              </a:rPr>
              <a:t>Tableau link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91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63DD-AA17-4EFD-9C70-F27F1C1D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Picking stock for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3A19-802D-49C0-9FA3-7506D1FAB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Tableau link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5F076-070F-4190-8D52-7878D971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15" y="2476395"/>
            <a:ext cx="6710767" cy="37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6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32" y="582562"/>
            <a:ext cx="9601196" cy="1303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Findings/Conclusions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132" y="2650940"/>
            <a:ext cx="9497039" cy="317654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top 5 factors for determining stock value per our analysis (decision tree, RF) are Free cashflow per share. Equity to assets ratio, P/B ratio, EPS, Current Ratio, ROA, ROE, Debt to Equity ratio and P/E ratio. However in all models seemed to perform better with more criteria than limiting to just these.</a:t>
            </a:r>
          </a:p>
          <a:p>
            <a:r>
              <a:rPr lang="en-US" dirty="0">
                <a:solidFill>
                  <a:schemeClr val="bg1"/>
                </a:solidFill>
              </a:rPr>
              <a:t>The best accuracy for the models is 3 years, meaning the predictions are most valid for an investment period of 3 years. </a:t>
            </a:r>
          </a:p>
          <a:p>
            <a:r>
              <a:rPr lang="en-US" dirty="0">
                <a:solidFill>
                  <a:schemeClr val="bg1"/>
                </a:solidFill>
              </a:rPr>
              <a:t>The models are at best only a guide to select the stocks and the factors. With the average accuracy about 65% which is not very predictive , there are obviously other factors at play and we need to study each of the suggested stocks (or others) before making a decision.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35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32" y="582562"/>
            <a:ext cx="9601196" cy="1303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132" y="2650940"/>
            <a:ext cx="9497039" cy="31765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Analyze more stock performance criteria</a:t>
            </a:r>
          </a:p>
          <a:p>
            <a:r>
              <a:rPr lang="en-US" dirty="0">
                <a:solidFill>
                  <a:schemeClr val="bg1"/>
                </a:solidFill>
              </a:rPr>
              <a:t>More years of stock data</a:t>
            </a:r>
          </a:p>
          <a:p>
            <a:r>
              <a:rPr lang="en-US" sz="2400" dirty="0">
                <a:solidFill>
                  <a:schemeClr val="bg1"/>
                </a:solidFill>
              </a:rPr>
              <a:t>More sophisticated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sz="2400" dirty="0">
                <a:solidFill>
                  <a:schemeClr val="bg1"/>
                </a:solidFill>
              </a:rPr>
              <a:t>redictive </a:t>
            </a:r>
            <a:r>
              <a:rPr lang="en-US" dirty="0">
                <a:solidFill>
                  <a:schemeClr val="bg1"/>
                </a:solidFill>
              </a:rPr>
              <a:t>analysis and modeling by fine tuning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Try the model in the real world </a:t>
            </a:r>
          </a:p>
        </p:txBody>
      </p:sp>
    </p:spTree>
    <p:extLst>
      <p:ext uri="{BB962C8B-B14F-4D97-AF65-F5344CB8AC3E}">
        <p14:creationId xmlns:p14="http://schemas.microsoft.com/office/powerpoint/2010/main" val="40615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7794810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 value investing criteria that influence positive stock returns during bear markets.</a:t>
            </a:r>
          </a:p>
          <a:p>
            <a:r>
              <a:rPr lang="en-US" dirty="0">
                <a:solidFill>
                  <a:schemeClr val="bg1"/>
                </a:solidFill>
              </a:rPr>
              <a:t>Use machine learning algorithms, decision tree, random forest, neural networks, univariate linear regression,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r>
              <a:rPr lang="en-US" dirty="0">
                <a:solidFill>
                  <a:schemeClr val="bg1"/>
                </a:solidFill>
              </a:rPr>
              <a:t>( k-nearest neighbor), stock data, financial charts and other technologies to do predictive analysis for stocks.</a:t>
            </a:r>
          </a:p>
          <a:p>
            <a:r>
              <a:rPr lang="en-US" dirty="0">
                <a:solidFill>
                  <a:schemeClr val="bg1"/>
                </a:solidFill>
              </a:rPr>
              <a:t>Validate hypothesis of value investing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96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5F3C-EE99-491E-8263-3E68038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High Level System Design</a:t>
            </a:r>
          </a:p>
        </p:txBody>
      </p:sp>
      <p:sp>
        <p:nvSpPr>
          <p:cNvPr id="32" name="Cylinder 1">
            <a:extLst>
              <a:ext uri="{FF2B5EF4-FFF2-40B4-BE49-F238E27FC236}">
                <a16:creationId xmlns:a16="http://schemas.microsoft.com/office/drawing/2014/main" id="{36914E3E-2837-4659-8ADE-EAA6C7CEE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196" y="4237560"/>
            <a:ext cx="765175" cy="1020763"/>
          </a:xfrm>
          <a:prstGeom prst="can">
            <a:avLst>
              <a:gd name="adj" fmla="val 25013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DB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Flowchart: Multidocument 9">
            <a:extLst>
              <a:ext uri="{FF2B5EF4-FFF2-40B4-BE49-F238E27FC236}">
                <a16:creationId xmlns:a16="http://schemas.microsoft.com/office/drawing/2014/main" id="{054E5B5C-2F04-407D-A13D-E050B617D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287" y="4260843"/>
            <a:ext cx="1138238" cy="755650"/>
          </a:xfrm>
          <a:prstGeom prst="flowChartMultidocument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BB307B7-94B3-4C3D-8766-3463F004F179}"/>
              </a:ext>
            </a:extLst>
          </p:cNvPr>
          <p:cNvSpPr/>
          <p:nvPr/>
        </p:nvSpPr>
        <p:spPr>
          <a:xfrm>
            <a:off x="4767841" y="8551956"/>
            <a:ext cx="861060" cy="19113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B38E2D6-D6E1-4CFB-950C-A7A4608F79E4}"/>
              </a:ext>
            </a:extLst>
          </p:cNvPr>
          <p:cNvSpPr/>
          <p:nvPr/>
        </p:nvSpPr>
        <p:spPr>
          <a:xfrm>
            <a:off x="7075431" y="7786146"/>
            <a:ext cx="169545" cy="28702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1E785B07-2FD0-4624-AA23-43E3128237D2}"/>
              </a:ext>
            </a:extLst>
          </p:cNvPr>
          <p:cNvSpPr/>
          <p:nvPr/>
        </p:nvSpPr>
        <p:spPr>
          <a:xfrm>
            <a:off x="5969261" y="7807101"/>
            <a:ext cx="159385" cy="2444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FD19F35A-340B-4D5B-B7D7-C627019DF0A2}"/>
              </a:ext>
            </a:extLst>
          </p:cNvPr>
          <p:cNvSpPr/>
          <p:nvPr/>
        </p:nvSpPr>
        <p:spPr>
          <a:xfrm>
            <a:off x="6075941" y="9190131"/>
            <a:ext cx="169545" cy="287020"/>
          </a:xfrm>
          <a:prstGeom prst="downArrow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64B79C8-492B-4D7F-8872-DFEA79B4D894}"/>
              </a:ext>
            </a:extLst>
          </p:cNvPr>
          <p:cNvSpPr/>
          <p:nvPr/>
        </p:nvSpPr>
        <p:spPr>
          <a:xfrm>
            <a:off x="7479291" y="8977406"/>
            <a:ext cx="137160" cy="446405"/>
          </a:xfrm>
          <a:prstGeom prst="downArrow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54E31F49-FF15-4216-BC2F-36067B6A9203}"/>
              </a:ext>
            </a:extLst>
          </p:cNvPr>
          <p:cNvSpPr/>
          <p:nvPr/>
        </p:nvSpPr>
        <p:spPr>
          <a:xfrm>
            <a:off x="3970281" y="8052846"/>
            <a:ext cx="137795" cy="307975"/>
          </a:xfrm>
          <a:prstGeom prst="upDownArrow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DDA546-A558-426D-BECA-1607E6C09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05" y="2777066"/>
            <a:ext cx="2317985" cy="1303867"/>
          </a:xfrm>
          <a:prstGeom prst="rect">
            <a:avLst/>
          </a:prstGeom>
        </p:spPr>
      </p:pic>
      <p:sp>
        <p:nvSpPr>
          <p:cNvPr id="48" name="Arrow: Down 47">
            <a:extLst>
              <a:ext uri="{FF2B5EF4-FFF2-40B4-BE49-F238E27FC236}">
                <a16:creationId xmlns:a16="http://schemas.microsoft.com/office/drawing/2014/main" id="{D48BB365-020B-4F4F-973C-094DA9C87309}"/>
              </a:ext>
            </a:extLst>
          </p:cNvPr>
          <p:cNvSpPr/>
          <p:nvPr/>
        </p:nvSpPr>
        <p:spPr>
          <a:xfrm>
            <a:off x="1888558" y="4270988"/>
            <a:ext cx="358588" cy="598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838E66-F662-4341-9F54-088A76F32DCB}"/>
              </a:ext>
            </a:extLst>
          </p:cNvPr>
          <p:cNvSpPr/>
          <p:nvPr/>
        </p:nvSpPr>
        <p:spPr>
          <a:xfrm>
            <a:off x="1295401" y="5039398"/>
            <a:ext cx="1812363" cy="787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ETL (Python/Pandas)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044F629-A959-452E-8D45-13349A0CA652}"/>
              </a:ext>
            </a:extLst>
          </p:cNvPr>
          <p:cNvSpPr/>
          <p:nvPr/>
        </p:nvSpPr>
        <p:spPr>
          <a:xfrm rot="19876605">
            <a:off x="3350491" y="4985790"/>
            <a:ext cx="791445" cy="316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B70AF5F-60DA-4F53-9B39-5F76F1DEC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56" y="4953740"/>
            <a:ext cx="2364988" cy="114031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23E1E04-B8E6-41A6-A151-59731A76A422}"/>
              </a:ext>
            </a:extLst>
          </p:cNvPr>
          <p:cNvSpPr/>
          <p:nvPr/>
        </p:nvSpPr>
        <p:spPr>
          <a:xfrm>
            <a:off x="4535775" y="2642754"/>
            <a:ext cx="1887726" cy="5741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cs typeface="Times New Roman" panose="02020603050405020304" pitchFamily="18" charset="0"/>
              </a:rPr>
              <a:t>Machine Learning module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1D3FA64-B29B-408F-ACD1-EB162F28FEB3}"/>
              </a:ext>
            </a:extLst>
          </p:cNvPr>
          <p:cNvSpPr/>
          <p:nvPr/>
        </p:nvSpPr>
        <p:spPr>
          <a:xfrm>
            <a:off x="4535775" y="3521869"/>
            <a:ext cx="379125" cy="507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A634FA40-A89E-47E1-B128-80870C80F21F}"/>
              </a:ext>
            </a:extLst>
          </p:cNvPr>
          <p:cNvSpPr/>
          <p:nvPr/>
        </p:nvSpPr>
        <p:spPr>
          <a:xfrm>
            <a:off x="6044376" y="3532540"/>
            <a:ext cx="379125" cy="507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E4EE7EA-0D78-4D69-AF9A-58EF82110B5C}"/>
              </a:ext>
            </a:extLst>
          </p:cNvPr>
          <p:cNvSpPr/>
          <p:nvPr/>
        </p:nvSpPr>
        <p:spPr>
          <a:xfrm rot="975916">
            <a:off x="6110246" y="5371517"/>
            <a:ext cx="1138237" cy="407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DD4132-1EDB-4A40-8829-D88D7AE1D88C}"/>
              </a:ext>
            </a:extLst>
          </p:cNvPr>
          <p:cNvSpPr/>
          <p:nvPr/>
        </p:nvSpPr>
        <p:spPr>
          <a:xfrm>
            <a:off x="8307792" y="4372389"/>
            <a:ext cx="1855316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dk1"/>
                </a:solidFill>
                <a:cs typeface="Times New Roman" panose="02020603050405020304" pitchFamily="18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59810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375C19A-514C-40E2-909F-DB77E66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28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E8F869-FA5C-4C40-80F8-26CB7CC5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494" y="2904565"/>
            <a:ext cx="5253318" cy="28268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Stock data from 1993-2018 – stockpup.com Core US Fundamentals Data, scrape website using python, pandas</a:t>
            </a:r>
          </a:p>
          <a:p>
            <a:r>
              <a:rPr lang="en-US" dirty="0">
                <a:solidFill>
                  <a:schemeClr val="bg1"/>
                </a:solidFill>
              </a:rPr>
              <a:t>Load data into MySQL – 756 stocks</a:t>
            </a:r>
          </a:p>
          <a:p>
            <a:r>
              <a:rPr lang="en-US" dirty="0">
                <a:solidFill>
                  <a:schemeClr val="bg1"/>
                </a:solidFill>
              </a:rPr>
              <a:t>Calculate stock returns, per quarter, per year, two year, three year, five year...</a:t>
            </a:r>
          </a:p>
          <a:p>
            <a:r>
              <a:rPr lang="en-US" dirty="0">
                <a:solidFill>
                  <a:schemeClr val="bg1"/>
                </a:solidFill>
              </a:rPr>
              <a:t>Get company name, ticker symbols from Yahoo!.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6314D-AB19-4F32-89E4-2B32F676D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52" y="2556932"/>
            <a:ext cx="1219202" cy="30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73149F-F9E8-4661-97F5-FE90801A4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812" y="2567889"/>
            <a:ext cx="4648589" cy="30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5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0FAF-1B27-44B4-AB89-D0D2B1C6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89" y="670074"/>
            <a:ext cx="9601196" cy="71603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 – choosing a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F52981-3705-49E1-AF39-BD19AB63C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32857" y="1682880"/>
            <a:ext cx="9289143" cy="46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97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F9CB-ABFC-4FB6-B2D3-EEFA5A5E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 Process Overview</a:t>
            </a:r>
          </a:p>
        </p:txBody>
      </p:sp>
      <p:pic>
        <p:nvPicPr>
          <p:cNvPr id="25" name="Content Placeholder 24" descr="A close up of a brown bear is looking at the camera&#10;&#10;Description generated with high confidence">
            <a:extLst>
              <a:ext uri="{FF2B5EF4-FFF2-40B4-BE49-F238E27FC236}">
                <a16:creationId xmlns:a16="http://schemas.microsoft.com/office/drawing/2014/main" id="{8CEDA883-D3FF-48FD-99BB-109180F53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924" r="18046" b="2"/>
          <a:stretch/>
        </p:blipFill>
        <p:spPr>
          <a:xfrm>
            <a:off x="8118270" y="2465654"/>
            <a:ext cx="385858" cy="40176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00179E-6DD3-4598-A280-2E8A361C0C0A}"/>
              </a:ext>
            </a:extLst>
          </p:cNvPr>
          <p:cNvSpPr txBox="1"/>
          <p:nvPr/>
        </p:nvSpPr>
        <p:spPr>
          <a:xfrm>
            <a:off x="1295402" y="3073687"/>
            <a:ext cx="1562098" cy="5847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Scrape data,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Load into </a:t>
            </a:r>
            <a:r>
              <a:rPr lang="en-US" sz="1600" b="1" dirty="0" err="1">
                <a:solidFill>
                  <a:schemeClr val="bg1"/>
                </a:solidFill>
              </a:rPr>
              <a:t>db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F0011-721A-4D65-8BBF-1011F03B4BDE}"/>
              </a:ext>
            </a:extLst>
          </p:cNvPr>
          <p:cNvSpPr txBox="1"/>
          <p:nvPr/>
        </p:nvSpPr>
        <p:spPr>
          <a:xfrm>
            <a:off x="3385797" y="3089074"/>
            <a:ext cx="1529499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Decision Tree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24782D-ED13-473E-9F7D-C9A77C198E82}"/>
              </a:ext>
            </a:extLst>
          </p:cNvPr>
          <p:cNvSpPr/>
          <p:nvPr/>
        </p:nvSpPr>
        <p:spPr>
          <a:xfrm>
            <a:off x="3462238" y="4716497"/>
            <a:ext cx="1345506" cy="768558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Used to find criteria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C96FF-07BA-476E-A597-ABF9D2842A57}"/>
              </a:ext>
            </a:extLst>
          </p:cNvPr>
          <p:cNvSpPr txBox="1"/>
          <p:nvPr/>
        </p:nvSpPr>
        <p:spPr>
          <a:xfrm>
            <a:off x="3390948" y="3680943"/>
            <a:ext cx="1607978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Random Forest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99EEB-9158-4549-B892-C6974284216B}"/>
              </a:ext>
            </a:extLst>
          </p:cNvPr>
          <p:cNvSpPr txBox="1"/>
          <p:nvPr/>
        </p:nvSpPr>
        <p:spPr>
          <a:xfrm>
            <a:off x="5486739" y="2967572"/>
            <a:ext cx="1940924" cy="615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Choose and run models using crit</a:t>
            </a:r>
            <a:r>
              <a:rPr lang="en-US" dirty="0"/>
              <a:t>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7E3B612-BC4E-4137-81B9-246A5002E58A}"/>
              </a:ext>
            </a:extLst>
          </p:cNvPr>
          <p:cNvSpPr/>
          <p:nvPr/>
        </p:nvSpPr>
        <p:spPr>
          <a:xfrm flipV="1">
            <a:off x="2969282" y="3179769"/>
            <a:ext cx="310999" cy="328613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BBA29D-EEA6-4379-A268-86CBF02FFA1D}"/>
              </a:ext>
            </a:extLst>
          </p:cNvPr>
          <p:cNvSpPr/>
          <p:nvPr/>
        </p:nvSpPr>
        <p:spPr>
          <a:xfrm rot="5400000" flipV="1">
            <a:off x="3852810" y="4230911"/>
            <a:ext cx="428212" cy="304950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7AB1DF8-5A04-4628-ACCC-12A767343344}"/>
              </a:ext>
            </a:extLst>
          </p:cNvPr>
          <p:cNvSpPr/>
          <p:nvPr/>
        </p:nvSpPr>
        <p:spPr>
          <a:xfrm flipV="1">
            <a:off x="5070224" y="3200130"/>
            <a:ext cx="310999" cy="328613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1F0C7-C4B2-4C3D-A47C-FB2B89A09066}"/>
              </a:ext>
            </a:extLst>
          </p:cNvPr>
          <p:cNvSpPr txBox="1"/>
          <p:nvPr/>
        </p:nvSpPr>
        <p:spPr>
          <a:xfrm>
            <a:off x="5486739" y="4271214"/>
            <a:ext cx="1940924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kNN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8555D-4DB8-428B-A846-57E23A4256F9}"/>
              </a:ext>
            </a:extLst>
          </p:cNvPr>
          <p:cNvSpPr txBox="1"/>
          <p:nvPr/>
        </p:nvSpPr>
        <p:spPr>
          <a:xfrm>
            <a:off x="5486739" y="4762985"/>
            <a:ext cx="1940924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Neural Networks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EC466-D67B-4130-9BEA-3A64C9B04B42}"/>
              </a:ext>
            </a:extLst>
          </p:cNvPr>
          <p:cNvSpPr txBox="1"/>
          <p:nvPr/>
        </p:nvSpPr>
        <p:spPr>
          <a:xfrm>
            <a:off x="5486738" y="5771108"/>
            <a:ext cx="2330485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univ. Linear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FBFC9-2C85-4178-9CF8-5877D2086970}"/>
              </a:ext>
            </a:extLst>
          </p:cNvPr>
          <p:cNvSpPr txBox="1"/>
          <p:nvPr/>
        </p:nvSpPr>
        <p:spPr>
          <a:xfrm>
            <a:off x="7928923" y="3073687"/>
            <a:ext cx="712188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DF285C0-11DE-4E42-AC79-B632B59EB845}"/>
              </a:ext>
            </a:extLst>
          </p:cNvPr>
          <p:cNvSpPr/>
          <p:nvPr/>
        </p:nvSpPr>
        <p:spPr>
          <a:xfrm flipV="1">
            <a:off x="7554171" y="3183686"/>
            <a:ext cx="310999" cy="328613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B86BF32-3AD5-473D-83F6-CF913812E929}"/>
              </a:ext>
            </a:extLst>
          </p:cNvPr>
          <p:cNvSpPr/>
          <p:nvPr/>
        </p:nvSpPr>
        <p:spPr>
          <a:xfrm flipV="1">
            <a:off x="8867876" y="3094045"/>
            <a:ext cx="310999" cy="328613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0E75B7-9DDC-4E79-BB9A-D2EA8F9AAB15}"/>
              </a:ext>
            </a:extLst>
          </p:cNvPr>
          <p:cNvSpPr txBox="1"/>
          <p:nvPr/>
        </p:nvSpPr>
        <p:spPr>
          <a:xfrm>
            <a:off x="7958687" y="3671148"/>
            <a:ext cx="712188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7F56A3-B786-44C8-9D03-5485AE0BFE15}"/>
              </a:ext>
            </a:extLst>
          </p:cNvPr>
          <p:cNvSpPr txBox="1"/>
          <p:nvPr/>
        </p:nvSpPr>
        <p:spPr>
          <a:xfrm>
            <a:off x="9405640" y="3034612"/>
            <a:ext cx="1181397" cy="58477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Pick Stocks.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60D573-B08D-4894-9DE0-8A3B4A39C04A}"/>
              </a:ext>
            </a:extLst>
          </p:cNvPr>
          <p:cNvSpPr txBox="1"/>
          <p:nvPr/>
        </p:nvSpPr>
        <p:spPr>
          <a:xfrm>
            <a:off x="5486738" y="3726363"/>
            <a:ext cx="1607978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Random Forest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5318F4-3EFE-4159-BA9D-723AF20E9E71}"/>
              </a:ext>
            </a:extLst>
          </p:cNvPr>
          <p:cNvCxnSpPr>
            <a:cxnSpLocks/>
            <a:stCxn id="25" idx="2"/>
            <a:endCxn id="21" idx="0"/>
          </p:cNvCxnSpPr>
          <p:nvPr/>
        </p:nvCxnSpPr>
        <p:spPr>
          <a:xfrm flipH="1">
            <a:off x="8285017" y="2867414"/>
            <a:ext cx="26182" cy="20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12C19-7132-4F93-AA23-728B7F36B2EF}"/>
              </a:ext>
            </a:extLst>
          </p:cNvPr>
          <p:cNvSpPr/>
          <p:nvPr/>
        </p:nvSpPr>
        <p:spPr>
          <a:xfrm>
            <a:off x="8808244" y="4187792"/>
            <a:ext cx="2493169" cy="42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Use Ensemble of models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D5A20CB-FA77-49C5-A08C-3D2FB4EC81B9}"/>
              </a:ext>
            </a:extLst>
          </p:cNvPr>
          <p:cNvSpPr/>
          <p:nvPr/>
        </p:nvSpPr>
        <p:spPr>
          <a:xfrm rot="16200000" flipV="1">
            <a:off x="9840838" y="3762882"/>
            <a:ext cx="346150" cy="336558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625553-D80A-40B7-9253-9EFF1765291C}"/>
              </a:ext>
            </a:extLst>
          </p:cNvPr>
          <p:cNvSpPr txBox="1"/>
          <p:nvPr/>
        </p:nvSpPr>
        <p:spPr>
          <a:xfrm>
            <a:off x="5486738" y="5226257"/>
            <a:ext cx="1940924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Deep model</a:t>
            </a:r>
          </a:p>
        </p:txBody>
      </p:sp>
    </p:spTree>
    <p:extLst>
      <p:ext uri="{BB962C8B-B14F-4D97-AF65-F5344CB8AC3E}">
        <p14:creationId xmlns:p14="http://schemas.microsoft.com/office/powerpoint/2010/main" val="12287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CA5-DCB8-4059-AF53-031FF4CE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Tree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15085-9ED6-4858-962D-D8E0BAE8D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67" y="2803524"/>
            <a:ext cx="5293679" cy="1923459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0810D5-CE8A-437F-8E8D-07B8751A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79655"/>
              </p:ext>
            </p:extLst>
          </p:nvPr>
        </p:nvGraphicFramePr>
        <p:xfrm>
          <a:off x="7127873" y="2803524"/>
          <a:ext cx="3768725" cy="2033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8325">
                  <a:extLst>
                    <a:ext uri="{9D8B030D-6E8A-4147-A177-3AD203B41FA5}">
                      <a16:colId xmlns:a16="http://schemas.microsoft.com/office/drawing/2014/main" val="84497188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19759062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8478056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8100505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434517972"/>
                    </a:ext>
                  </a:extLst>
                </a:gridCol>
              </a:tblGrid>
              <a:tr h="353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 depth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Three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Seven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7175189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0.607250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0.602719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0.548338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0.395770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0839335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0.864048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0.805135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0.492447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0.267371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222809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0.851963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0.790030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0.504531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0.262839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394755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0.84138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0.761329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0.504532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28697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0.761329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0.534743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591761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0.752265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0.534743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63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62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A2E9-D3F2-4D38-AA49-4E42AE68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Random Forest Analysis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1B044D3-D6FB-4655-89CE-0744C6C28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698215"/>
              </p:ext>
            </p:extLst>
          </p:nvPr>
        </p:nvGraphicFramePr>
        <p:xfrm>
          <a:off x="5858358" y="2680718"/>
          <a:ext cx="5038240" cy="18912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1879">
                  <a:extLst>
                    <a:ext uri="{9D8B030D-6E8A-4147-A177-3AD203B41FA5}">
                      <a16:colId xmlns:a16="http://schemas.microsoft.com/office/drawing/2014/main" val="331841166"/>
                    </a:ext>
                  </a:extLst>
                </a:gridCol>
                <a:gridCol w="742304">
                  <a:extLst>
                    <a:ext uri="{9D8B030D-6E8A-4147-A177-3AD203B41FA5}">
                      <a16:colId xmlns:a16="http://schemas.microsoft.com/office/drawing/2014/main" val="2439304692"/>
                    </a:ext>
                  </a:extLst>
                </a:gridCol>
                <a:gridCol w="801848">
                  <a:extLst>
                    <a:ext uri="{9D8B030D-6E8A-4147-A177-3AD203B41FA5}">
                      <a16:colId xmlns:a16="http://schemas.microsoft.com/office/drawing/2014/main" val="1244061935"/>
                    </a:ext>
                  </a:extLst>
                </a:gridCol>
                <a:gridCol w="762074">
                  <a:extLst>
                    <a:ext uri="{9D8B030D-6E8A-4147-A177-3AD203B41FA5}">
                      <a16:colId xmlns:a16="http://schemas.microsoft.com/office/drawing/2014/main" val="813596487"/>
                    </a:ext>
                  </a:extLst>
                </a:gridCol>
                <a:gridCol w="720135">
                  <a:extLst>
                    <a:ext uri="{9D8B030D-6E8A-4147-A177-3AD203B41FA5}">
                      <a16:colId xmlns:a16="http://schemas.microsoft.com/office/drawing/2014/main" val="7180919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Feature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year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 year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 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 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7206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Score test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0.785498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00FF00"/>
                          </a:highlight>
                        </a:rPr>
                        <a:t>0.77039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0.495468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0.321752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218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P/B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0.098436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0.10593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02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Free_cash_flow_per_share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0.101277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0.10539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30922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Equity to assets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0.102129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462407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Current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0.090440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0.08683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4427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EPS basic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0.092523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  <a:highlight>
                            <a:srgbClr val="FFFF00"/>
                          </a:highlight>
                        </a:rPr>
                        <a:t>0.08559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17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ROA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0.086263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0.08429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696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ROE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0.084483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0.08079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96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Long-term_debt_to_equity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0.081662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0.08038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9400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P/E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0.08031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0.07998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5693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D4F0912-BC98-4B88-8BA3-54696D6D3CD1}"/>
              </a:ext>
            </a:extLst>
          </p:cNvPr>
          <p:cNvSpPr txBox="1"/>
          <p:nvPr/>
        </p:nvSpPr>
        <p:spPr>
          <a:xfrm>
            <a:off x="1487837" y="2836190"/>
            <a:ext cx="4076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solidFill>
                  <a:schemeClr val="bg1"/>
                </a:solidFill>
              </a:rPr>
              <a:t>Used 200 random trees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RF model gives the best analysis of criteria that influence returns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Conclusion: 3 year is best model to use and the criteria for this can be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47B-8D8A-451D-A133-DB696BED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k-NN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6C70B-F93F-4EE2-B992-7B58504D1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36" y="2510968"/>
            <a:ext cx="3956462" cy="3083920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78E7DB-1395-44ED-877B-EED146AC3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832356"/>
              </p:ext>
            </p:extLst>
          </p:nvPr>
        </p:nvGraphicFramePr>
        <p:xfrm>
          <a:off x="1295402" y="2588006"/>
          <a:ext cx="5058904" cy="1534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456">
                  <a:extLst>
                    <a:ext uri="{9D8B030D-6E8A-4147-A177-3AD203B41FA5}">
                      <a16:colId xmlns:a16="http://schemas.microsoft.com/office/drawing/2014/main" val="2060448072"/>
                    </a:ext>
                  </a:extLst>
                </a:gridCol>
                <a:gridCol w="1264456">
                  <a:extLst>
                    <a:ext uri="{9D8B030D-6E8A-4147-A177-3AD203B41FA5}">
                      <a16:colId xmlns:a16="http://schemas.microsoft.com/office/drawing/2014/main" val="2363880531"/>
                    </a:ext>
                  </a:extLst>
                </a:gridCol>
                <a:gridCol w="1264996">
                  <a:extLst>
                    <a:ext uri="{9D8B030D-6E8A-4147-A177-3AD203B41FA5}">
                      <a16:colId xmlns:a16="http://schemas.microsoft.com/office/drawing/2014/main" val="364386644"/>
                    </a:ext>
                  </a:extLst>
                </a:gridCol>
                <a:gridCol w="1264996">
                  <a:extLst>
                    <a:ext uri="{9D8B030D-6E8A-4147-A177-3AD203B41FA5}">
                      <a16:colId xmlns:a16="http://schemas.microsoft.com/office/drawing/2014/main" val="869440501"/>
                    </a:ext>
                  </a:extLst>
                </a:gridCol>
              </a:tblGrid>
              <a:tr h="316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yr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yr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 yr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4361200"/>
                  </a:ext>
                </a:extLst>
              </a:tr>
              <a:tr h="6140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k=11 Acc: 0.751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dirty="0">
                          <a:effectLst/>
                        </a:rPr>
                        <a:t>k=9 Acc: 0.754</a:t>
                      </a:r>
                    </a:p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k=5 Acc: 0.523</a:t>
                      </a:r>
                    </a:p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087121"/>
                  </a:ext>
                </a:extLst>
              </a:tr>
              <a:tr h="6043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Best 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k=13 Acc: 0.730</a:t>
                      </a:r>
                    </a:p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8319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2F27B1-132F-45E4-974B-A340283D6CFA}"/>
              </a:ext>
            </a:extLst>
          </p:cNvPr>
          <p:cNvSpPr txBox="1"/>
          <p:nvPr/>
        </p:nvSpPr>
        <p:spPr>
          <a:xfrm flipH="1">
            <a:off x="1363850" y="4494508"/>
            <a:ext cx="499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Conclusion: 3 </a:t>
            </a:r>
            <a:r>
              <a:rPr lang="en-US" dirty="0" err="1">
                <a:solidFill>
                  <a:schemeClr val="bg1"/>
                </a:solidFill>
              </a:rPr>
              <a:t>yr</a:t>
            </a:r>
            <a:r>
              <a:rPr lang="en-US" dirty="0">
                <a:solidFill>
                  <a:schemeClr val="bg1"/>
                </a:solidFill>
              </a:rPr>
              <a:t> with all 16 factors seems best, in line with RF model</a:t>
            </a:r>
          </a:p>
        </p:txBody>
      </p:sp>
    </p:spTree>
    <p:extLst>
      <p:ext uri="{BB962C8B-B14F-4D97-AF65-F5344CB8AC3E}">
        <p14:creationId xmlns:p14="http://schemas.microsoft.com/office/powerpoint/2010/main" val="283168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0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3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4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15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3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4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5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6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7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8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ppt/theme/themeOverride9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D9B247"/>
    </a:accent1>
    <a:accent2>
      <a:srgbClr val="CC702D"/>
    </a:accent2>
    <a:accent3>
      <a:srgbClr val="B53A31"/>
    </a:accent3>
    <a:accent4>
      <a:srgbClr val="815F56"/>
    </a:accent4>
    <a:accent5>
      <a:srgbClr val="AE9E7C"/>
    </a:accent5>
    <a:accent6>
      <a:srgbClr val="7B8865"/>
    </a:accent6>
    <a:hlink>
      <a:srgbClr val="BB7826"/>
    </a:hlink>
    <a:folHlink>
      <a:srgbClr val="CF9C5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1106</Words>
  <Application>Microsoft Office PowerPoint</Application>
  <PresentationFormat>Widescreen</PresentationFormat>
  <Paragraphs>235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Garamond</vt:lpstr>
      <vt:lpstr>Times New Roman</vt:lpstr>
      <vt:lpstr>Organic</vt:lpstr>
      <vt:lpstr>Using machine learning to aid Value Investing decisions.</vt:lpstr>
      <vt:lpstr>Motivation</vt:lpstr>
      <vt:lpstr>High Level System Design</vt:lpstr>
      <vt:lpstr>Data collection</vt:lpstr>
      <vt:lpstr>Machine Learning – choosing a model</vt:lpstr>
      <vt:lpstr>Machine Learning Process Overview</vt:lpstr>
      <vt:lpstr>Decision Tree Analysis</vt:lpstr>
      <vt:lpstr>Random Forest Analysis</vt:lpstr>
      <vt:lpstr>k-NN</vt:lpstr>
      <vt:lpstr>Neural Networks</vt:lpstr>
      <vt:lpstr>Neural Networks</vt:lpstr>
      <vt:lpstr>Deep Model</vt:lpstr>
      <vt:lpstr>Deep Model</vt:lpstr>
      <vt:lpstr>Univariate Linear Regression</vt:lpstr>
      <vt:lpstr>Ensemble model</vt:lpstr>
      <vt:lpstr>Picking Stocks (bear mkt 2009)</vt:lpstr>
      <vt:lpstr>Picking stock for future</vt:lpstr>
      <vt:lpstr>Findings/Conclusions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to help you buy low &amp; Survive the Bear</dc:title>
  <dc:creator>Prasanth Duvvur</dc:creator>
  <cp:lastModifiedBy>Rajesh Paul</cp:lastModifiedBy>
  <cp:revision>133</cp:revision>
  <dcterms:created xsi:type="dcterms:W3CDTF">2018-07-20T22:46:30Z</dcterms:created>
  <dcterms:modified xsi:type="dcterms:W3CDTF">2018-08-25T14:48:44Z</dcterms:modified>
</cp:coreProperties>
</file>